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11" r:id="rId11"/>
    <p:sldId id="313" r:id="rId12"/>
    <p:sldId id="317" r:id="rId13"/>
    <p:sldId id="319" r:id="rId14"/>
    <p:sldId id="320" r:id="rId15"/>
    <p:sldId id="321" r:id="rId16"/>
    <p:sldId id="291" r:id="rId17"/>
    <p:sldId id="322" r:id="rId18"/>
    <p:sldId id="323" r:id="rId19"/>
    <p:sldId id="324" r:id="rId20"/>
    <p:sldId id="263" r:id="rId21"/>
    <p:sldId id="325" r:id="rId22"/>
    <p:sldId id="326" r:id="rId23"/>
    <p:sldId id="267" r:id="rId24"/>
    <p:sldId id="266" r:id="rId25"/>
    <p:sldId id="268" r:id="rId26"/>
    <p:sldId id="269" r:id="rId27"/>
    <p:sldId id="286" r:id="rId28"/>
    <p:sldId id="327" r:id="rId29"/>
    <p:sldId id="333" r:id="rId30"/>
    <p:sldId id="265" r:id="rId31"/>
    <p:sldId id="309" r:id="rId32"/>
    <p:sldId id="261" r:id="rId33"/>
    <p:sldId id="301" r:id="rId34"/>
    <p:sldId id="262" r:id="rId35"/>
    <p:sldId id="345" r:id="rId36"/>
    <p:sldId id="336" r:id="rId37"/>
    <p:sldId id="346" r:id="rId38"/>
    <p:sldId id="337" r:id="rId39"/>
    <p:sldId id="338" r:id="rId40"/>
    <p:sldId id="340" r:id="rId41"/>
    <p:sldId id="341" r:id="rId42"/>
    <p:sldId id="303" r:id="rId43"/>
    <p:sldId id="304" r:id="rId44"/>
    <p:sldId id="279" r:id="rId45"/>
    <p:sldId id="307" r:id="rId46"/>
    <p:sldId id="275" r:id="rId47"/>
    <p:sldId id="276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6"/>
    <p:restoredTop sz="94243"/>
  </p:normalViewPr>
  <p:slideViewPr>
    <p:cSldViewPr snapToGrid="0" snapToObjects="1">
      <p:cViewPr varScale="1">
        <p:scale>
          <a:sx n="98" d="100"/>
          <a:sy n="98" d="100"/>
        </p:scale>
        <p:origin x="25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Fh-qA5DT6w" TargetMode="External"/><Relationship Id="rId2" Type="http://schemas.openxmlformats.org/officeDocument/2006/relationships/hyperlink" Target="https://youtu.be/aN6XXz192kQ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615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improve the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velocity</a:t>
            </a:r>
            <a:r>
              <a:rPr lang="en-US" dirty="0"/>
              <a:t> of the service delivery lifecycle.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2018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Elite,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2D15E-CD5F-8148-9A5E-F4248FF3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856"/>
            <a:ext cx="9144000" cy="3598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84C3D-5664-A74C-B924-E5BEE3AA44B2}"/>
              </a:ext>
            </a:extLst>
          </p:cNvPr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B9C1D-4054-584A-8592-0481F3E0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37"/>
            <a:ext cx="9144000" cy="60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Infrastructure Patterns</a:t>
            </a:r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Forbes: 83% of enterprise workloads will be in the cloud by 2020</a:t>
            </a:r>
          </a:p>
          <a:p>
            <a:endParaRPr lang="en-US" dirty="0"/>
          </a:p>
          <a:p>
            <a:r>
              <a:rPr lang="en-US" dirty="0"/>
              <a:t>We’ve already passed the tipping point!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FC83-D817-6342-ABE3-834DBCF0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73" y="1811867"/>
            <a:ext cx="5564593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Software 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course is a journey, not a destination. It takes years to become an expert.</a:t>
            </a:r>
          </a:p>
          <a:p>
            <a:endParaRPr lang="en-US" dirty="0"/>
          </a:p>
          <a:p>
            <a:r>
              <a:rPr lang="en-US" dirty="0"/>
              <a:t>We will write code and work with new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</a:t>
            </a:r>
          </a:p>
          <a:p>
            <a:endParaRPr lang="en-US" dirty="0"/>
          </a:p>
          <a:p>
            <a:r>
              <a:rPr lang="en-US" dirty="0"/>
              <a:t>Assignments will start out fairly easy at first,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years: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assignment.</a:t>
            </a:r>
            <a:r>
              <a:rPr lang="is-IS" dirty="0"/>
              <a:t>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research and quickly learn Git and the GitHub platform on your own.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25 years in IT working </a:t>
            </a:r>
            <a:br>
              <a:rPr lang="en-US" sz="2800" dirty="0"/>
            </a:br>
            <a:r>
              <a:rPr lang="en-US" sz="2800" dirty="0"/>
              <a:t>with tech startups, midsize, and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Recent work </a:t>
            </a:r>
            <a:r>
              <a:rPr lang="en-US" sz="2400"/>
              <a:t>in healthcare and IoT</a:t>
            </a:r>
            <a:endParaRPr lang="en-US" sz="2400" dirty="0"/>
          </a:p>
          <a:p>
            <a:pPr lvl="1"/>
            <a:endParaRPr lang="en-US" sz="2800" dirty="0"/>
          </a:p>
          <a:p>
            <a:r>
              <a:rPr lang="en-US" sz="2800" dirty="0"/>
              <a:t>AWS Educate Cloud Ambassador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en-US" dirty="0"/>
              <a:t>Scale out means new challenges for our software application architecture: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Multiple instances of our application running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May need to handle requests from thousands of users and route to proper application resources.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Application state (data) is stored separate from the application.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Configuration and deployment is much more challenging and we may be running multiple versions of our app.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Our application must be designed to handle failures.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DC676-CAE9-F340-9916-CEC3F2FF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" b="35352"/>
          <a:stretch/>
        </p:blipFill>
        <p:spPr>
          <a:xfrm>
            <a:off x="572814" y="490736"/>
            <a:ext cx="6424352" cy="23365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43C20E-A1D4-4647-8202-BB36A9BD5E29}"/>
              </a:ext>
            </a:extLst>
          </p:cNvPr>
          <p:cNvSpPr/>
          <p:nvPr/>
        </p:nvSpPr>
        <p:spPr>
          <a:xfrm>
            <a:off x="1548818" y="3266119"/>
            <a:ext cx="54483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s-I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91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Monolithic vs. </a:t>
            </a:r>
            <a:r>
              <a:rPr lang="en-US"/>
              <a:t>Distributed Services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7DAEF-89DF-804D-B44D-8F420340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" y="1950544"/>
            <a:ext cx="8686800" cy="420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0935A-41D5-EB42-9A8B-842676A0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03" y="1545021"/>
            <a:ext cx="11526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61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Others: Weighted round-robin, Least Load…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</a:p>
          <a:p>
            <a:endParaRPr lang="en-US" dirty="0"/>
          </a:p>
          <a:p>
            <a:r>
              <a:rPr lang="en-US" dirty="0"/>
              <a:t>Major</a:t>
            </a:r>
          </a:p>
          <a:p>
            <a:endParaRPr lang="en-US" dirty="0"/>
          </a:p>
          <a:p>
            <a:r>
              <a:rPr lang="en-US" dirty="0"/>
              <a:t>AWS experience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An in-memory caching service accelerates access to data and improves service response.</a:t>
            </a:r>
          </a:p>
          <a:p>
            <a:endParaRPr lang="en-US" sz="2800" dirty="0"/>
          </a:p>
          <a:p>
            <a:r>
              <a:rPr lang="en-US" sz="2800" dirty="0"/>
              <a:t>Database I/O is oftentimes </a:t>
            </a:r>
            <a:br>
              <a:rPr lang="en-US" sz="2800" dirty="0"/>
            </a:br>
            <a:r>
              <a:rPr lang="en-US" sz="2800" dirty="0"/>
              <a:t>the greatest performance </a:t>
            </a:r>
            <a:br>
              <a:rPr lang="en-US" sz="2800" dirty="0"/>
            </a:br>
            <a:r>
              <a:rPr lang="en-US" sz="2800" dirty="0"/>
              <a:t>constraint in a distributed </a:t>
            </a:r>
            <a:br>
              <a:rPr lang="en-US" sz="2800" dirty="0"/>
            </a:br>
            <a:r>
              <a:rPr lang="en-US" sz="2800" dirty="0"/>
              <a:t>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1D27-3E45-494C-A3BC-D7ECE1E9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15" y="3456518"/>
            <a:ext cx="3798751" cy="2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Supports an event-driven application architecture.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large sets of data that are too big for a single server?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 (</a:t>
            </a:r>
            <a:r>
              <a:rPr lang="en-US" dirty="0" err="1"/>
              <a:t>Redis</a:t>
            </a:r>
            <a:r>
              <a:rPr lang="en-US" dirty="0"/>
              <a:t>, Memcached, AWS </a:t>
            </a:r>
            <a:r>
              <a:rPr lang="en-US" dirty="0" err="1"/>
              <a:t>ElastiCache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 (</a:t>
            </a:r>
            <a:r>
              <a:rPr lang="en-US" dirty="0" err="1"/>
              <a:t>Hbase</a:t>
            </a:r>
            <a:r>
              <a:rPr lang="en-US" dirty="0"/>
              <a:t>, AWS Redshift)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(Mongo, AWS DynamoDB)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 (Neo4j, AWS Neptune)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Assignment 1: Set up accounts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2 videos</a:t>
            </a:r>
          </a:p>
          <a:p>
            <a:endParaRPr lang="en-US" dirty="0"/>
          </a:p>
          <a:p>
            <a:r>
              <a:rPr lang="en-US" dirty="0"/>
              <a:t>Watch video on launching AWS EC2 instance:</a:t>
            </a:r>
          </a:p>
          <a:p>
            <a:pPr lvl="1"/>
            <a:r>
              <a:rPr lang="en-US" dirty="0">
                <a:hlinkClick r:id="rId2"/>
              </a:rPr>
              <a:t>https://youtu.be/aN6XXz192kQ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Watch video on connecting to instance:</a:t>
            </a:r>
          </a:p>
          <a:p>
            <a:pPr lvl="1"/>
            <a:r>
              <a:rPr lang="en-US" dirty="0"/>
              <a:t>Windows: https://</a:t>
            </a:r>
            <a:r>
              <a:rPr lang="en-US" dirty="0" err="1"/>
              <a:t>youtu.be</a:t>
            </a:r>
            <a:r>
              <a:rPr lang="en-US" dirty="0"/>
              <a:t>/o-</a:t>
            </a:r>
            <a:r>
              <a:rPr lang="en-US" dirty="0" err="1"/>
              <a:t>ogpzXdXqU</a:t>
            </a:r>
            <a:endParaRPr lang="en-US" dirty="0"/>
          </a:p>
          <a:p>
            <a:pPr lvl="1"/>
            <a:r>
              <a:rPr lang="en-US" dirty="0"/>
              <a:t>Mac: </a:t>
            </a:r>
            <a:r>
              <a:rPr lang="en-US" dirty="0">
                <a:hlinkClick r:id="rId3"/>
              </a:rPr>
              <a:t>https://youtu.be/ZFh-qA5DT6w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Git Hands On Guide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540379" cy="424731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 faced a challenge:</a:t>
            </a:r>
          </a:p>
          <a:p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Protect sales (↑ inventory)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Reduce costs (↓ inventory)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Solution: Lean Production System (Toyota)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7" y="1273108"/>
            <a:ext cx="8387045" cy="3170099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Companies building software face challenges: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Produce value quickly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4191249" cy="1200329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2.7 million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10861</TotalTime>
  <Words>1639</Words>
  <Application>Microsoft Macintosh PowerPoint</Application>
  <PresentationFormat>On-screen Show (4:3)</PresentationFormat>
  <Paragraphs>321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Avenir Black</vt:lpstr>
      <vt:lpstr>Calibri</vt:lpstr>
      <vt:lpstr>Office Theme</vt:lpstr>
      <vt:lpstr>DevOps &amp; Cloud Infrastructure SEIS 615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What is distributed infrastructure?</vt:lpstr>
      <vt:lpstr>How do we scale our platform to support more users?</vt:lpstr>
      <vt:lpstr>Scale out</vt:lpstr>
      <vt:lpstr>PowerPoint Presentation</vt:lpstr>
      <vt:lpstr>Monolithic vs. Distributed Services</vt:lpstr>
      <vt:lpstr>Distributed infrastructure patterns</vt:lpstr>
      <vt:lpstr>Load balancing</vt:lpstr>
      <vt:lpstr>Load balancer distribution</vt:lpstr>
      <vt:lpstr>Caching</vt:lpstr>
      <vt:lpstr>Message queue</vt:lpstr>
      <vt:lpstr>Database Sharding</vt:lpstr>
      <vt:lpstr>Database Sharding</vt:lpstr>
      <vt:lpstr>NoSQL</vt:lpstr>
      <vt:lpstr>NoSQL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207</cp:revision>
  <dcterms:created xsi:type="dcterms:W3CDTF">2016-03-17T15:27:29Z</dcterms:created>
  <dcterms:modified xsi:type="dcterms:W3CDTF">2020-08-10T22:47:33Z</dcterms:modified>
</cp:coreProperties>
</file>